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686800" cy="609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Islamic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763000" cy="57912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Minarets or towers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There was a </a:t>
            </a:r>
            <a:r>
              <a:rPr lang="en-US" sz="3400" dirty="0" err="1" smtClean="0">
                <a:solidFill>
                  <a:schemeClr val="tx1"/>
                </a:solidFill>
                <a:latin typeface="Bodoni MT" pitchFamily="18" charset="0"/>
              </a:rPr>
              <a:t>mihrab</a:t>
            </a: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 or a prayer niche. The niche was on the inside in the direction of Mecca. The niches may have previously been used for setting the torah scrolls in synagogues for </a:t>
            </a:r>
            <a:r>
              <a:rPr lang="en-US" sz="3400" dirty="0" err="1" smtClean="0">
                <a:solidFill>
                  <a:schemeClr val="tx1"/>
                </a:solidFill>
                <a:latin typeface="Bodoni MT" pitchFamily="18" charset="0"/>
              </a:rPr>
              <a:t>haikal</a:t>
            </a: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 churches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 Domes or Cupolas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The </a:t>
            </a:r>
            <a:r>
              <a:rPr lang="en-US" sz="3400" dirty="0" err="1" smtClean="0">
                <a:solidFill>
                  <a:schemeClr val="tx1"/>
                </a:solidFill>
                <a:latin typeface="Bodoni MT" pitchFamily="18" charset="0"/>
              </a:rPr>
              <a:t>muslims</a:t>
            </a: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 would use geometric shapes and repetitive art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400" dirty="0" err="1" smtClean="0">
                <a:solidFill>
                  <a:schemeClr val="tx1"/>
                </a:solidFill>
                <a:latin typeface="Bodoni MT" pitchFamily="18" charset="0"/>
              </a:rPr>
              <a:t>Muqarnas</a:t>
            </a: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 (unique Arabic/Islamic space enclosing system) were used for the decoration of domes and other </a:t>
            </a:r>
            <a:r>
              <a:rPr lang="en-US" sz="3400" dirty="0" err="1" smtClean="0">
                <a:solidFill>
                  <a:schemeClr val="tx1"/>
                </a:solidFill>
                <a:latin typeface="Bodoni MT" pitchFamily="18" charset="0"/>
              </a:rPr>
              <a:t>other</a:t>
            </a: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 places                             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Decorative </a:t>
            </a:r>
            <a:r>
              <a:rPr lang="en-US" sz="3400" dirty="0" err="1" smtClean="0">
                <a:solidFill>
                  <a:schemeClr val="tx1"/>
                </a:solidFill>
                <a:latin typeface="Bodoni MT" pitchFamily="18" charset="0"/>
              </a:rPr>
              <a:t>islamic</a:t>
            </a: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 calligraphy, they would use calligraphy instead of pictures because they were forbidden in mosque architecture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Central fountains, which were used to wash your body with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Bright colors were </a:t>
            </a:r>
            <a:r>
              <a:rPr lang="en-US" sz="3400" dirty="0" err="1" smtClean="0">
                <a:solidFill>
                  <a:schemeClr val="tx1"/>
                </a:solidFill>
                <a:latin typeface="Bodoni MT" pitchFamily="18" charset="0"/>
              </a:rPr>
              <a:t>commenly</a:t>
            </a:r>
            <a:r>
              <a:rPr lang="en-US" sz="3400" dirty="0" smtClean="0">
                <a:solidFill>
                  <a:schemeClr val="tx1"/>
                </a:solidFill>
                <a:latin typeface="Bodoni MT" pitchFamily="18" charset="0"/>
              </a:rPr>
              <a:t> used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The tomb complex has an oblique pentagonal </a:t>
            </a:r>
            <a:r>
              <a:rPr lang="en-US" sz="2400" dirty="0" smtClean="0">
                <a:latin typeface="Book Antiqua" pitchFamily="18" charset="0"/>
              </a:rPr>
              <a:t>plan</a:t>
            </a:r>
          </a:p>
          <a:p>
            <a:r>
              <a:rPr lang="en-US" sz="2400" dirty="0" smtClean="0">
                <a:latin typeface="Book Antiqua" pitchFamily="18" charset="0"/>
              </a:rPr>
              <a:t>Square in plan, its battered walls are massive: 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with an overall height of 24.4 </a:t>
            </a:r>
            <a:r>
              <a:rPr lang="en-US" sz="2400" dirty="0" smtClean="0">
                <a:latin typeface="Book Antiqua" pitchFamily="18" charset="0"/>
              </a:rPr>
              <a:t>meters</a:t>
            </a:r>
          </a:p>
          <a:p>
            <a:r>
              <a:rPr lang="en-US" sz="2400" dirty="0" smtClean="0">
                <a:latin typeface="Book Antiqua" pitchFamily="18" charset="0"/>
              </a:rPr>
              <a:t>Its </a:t>
            </a:r>
            <a:r>
              <a:rPr lang="en-US" sz="2400" dirty="0" smtClean="0">
                <a:latin typeface="Book Antiqua" pitchFamily="18" charset="0"/>
              </a:rPr>
              <a:t>pointed dome, which rests on a transition of corner </a:t>
            </a:r>
            <a:r>
              <a:rPr lang="en-US" sz="2400" dirty="0" err="1" smtClean="0">
                <a:latin typeface="Book Antiqua" pitchFamily="18" charset="0"/>
              </a:rPr>
              <a:t>squinches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has </a:t>
            </a:r>
            <a:r>
              <a:rPr lang="en-US" sz="2400" dirty="0" smtClean="0">
                <a:latin typeface="Book Antiqua" pitchFamily="18" charset="0"/>
              </a:rPr>
              <a:t>an </a:t>
            </a:r>
            <a:r>
              <a:rPr lang="en-US" sz="2400" dirty="0" err="1" smtClean="0">
                <a:latin typeface="Book Antiqua" pitchFamily="18" charset="0"/>
              </a:rPr>
              <a:t>an</a:t>
            </a:r>
            <a:r>
              <a:rPr lang="en-US" sz="2400" dirty="0" smtClean="0">
                <a:latin typeface="Book Antiqua" pitchFamily="18" charset="0"/>
              </a:rPr>
              <a:t> interior diameter of 10.41 meters and an exterior diameter of 13.41 meters. 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Crowned </a:t>
            </a:r>
            <a:r>
              <a:rPr lang="en-US" sz="2400" dirty="0" smtClean="0">
                <a:latin typeface="Book Antiqua" pitchFamily="18" charset="0"/>
              </a:rPr>
              <a:t>with a vase and melon (</a:t>
            </a:r>
            <a:r>
              <a:rPr lang="en-US" sz="2400" i="1" dirty="0" err="1" smtClean="0">
                <a:latin typeface="Book Antiqua" pitchFamily="18" charset="0"/>
              </a:rPr>
              <a:t>kalash</a:t>
            </a:r>
            <a:r>
              <a:rPr lang="en-US" sz="2400" dirty="0" smtClean="0">
                <a:latin typeface="Book Antiqua" pitchFamily="18" charset="0"/>
              </a:rPr>
              <a:t> and </a:t>
            </a:r>
            <a:r>
              <a:rPr lang="en-US" sz="2400" i="1" dirty="0" err="1" smtClean="0">
                <a:latin typeface="Book Antiqua" pitchFamily="18" charset="0"/>
              </a:rPr>
              <a:t>amala</a:t>
            </a:r>
            <a:r>
              <a:rPr lang="en-US" sz="2400" dirty="0" smtClean="0">
                <a:latin typeface="Book Antiqua" pitchFamily="18" charset="0"/>
              </a:rPr>
              <a:t>) finial, the dome follows the typology of Hindu temples in the Delhi region. 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Three </a:t>
            </a:r>
            <a:r>
              <a:rPr lang="en-US" sz="2400" dirty="0" smtClean="0">
                <a:latin typeface="Book Antiqua" pitchFamily="18" charset="0"/>
              </a:rPr>
              <a:t>sides (north, south, and east) of the tomb have horseshoe-arched doorway openings with spearhead extrusions in their intrados and are flanked by a niche on either side. 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A </a:t>
            </a:r>
            <a:r>
              <a:rPr lang="en-US" sz="2400" dirty="0" smtClean="0">
                <a:latin typeface="Book Antiqua" pitchFamily="18" charset="0"/>
              </a:rPr>
              <a:t>marble band begins at the base of these horseshoe arches, running across the architrave.</a:t>
            </a: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Khirki</a:t>
            </a:r>
            <a:r>
              <a:rPr lang="en-US" dirty="0" smtClean="0"/>
              <a:t> </a:t>
            </a:r>
            <a:r>
              <a:rPr lang="en-US" dirty="0" err="1" smtClean="0"/>
              <a:t>Masjid</a:t>
            </a:r>
            <a:endParaRPr lang="en-US" dirty="0"/>
          </a:p>
        </p:txBody>
      </p:sp>
      <p:pic>
        <p:nvPicPr>
          <p:cNvPr id="2050" name="Picture 2" descr="C:\Users\Stud\Downloads\t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3550831" cy="2667000"/>
          </a:xfrm>
          <a:prstGeom prst="rect">
            <a:avLst/>
          </a:prstGeom>
          <a:noFill/>
        </p:spPr>
      </p:pic>
      <p:pic>
        <p:nvPicPr>
          <p:cNvPr id="2051" name="Picture 3" descr="C:\Users\Stud\Downloads\t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581400"/>
            <a:ext cx="3654942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Book Antiqua" pitchFamily="18" charset="0"/>
              </a:rPr>
              <a:t>Is </a:t>
            </a:r>
            <a:r>
              <a:rPr lang="en-US" dirty="0" smtClean="0">
                <a:latin typeface="Book Antiqua" pitchFamily="18" charset="0"/>
              </a:rPr>
              <a:t>located in the settlement of </a:t>
            </a:r>
            <a:r>
              <a:rPr lang="en-US" dirty="0" err="1" smtClean="0">
                <a:latin typeface="Book Antiqua" pitchFamily="18" charset="0"/>
              </a:rPr>
              <a:t>Jahanpanah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smtClean="0">
                <a:latin typeface="Book Antiqua" pitchFamily="18" charset="0"/>
              </a:rPr>
              <a:t>Delhi</a:t>
            </a:r>
          </a:p>
          <a:p>
            <a:r>
              <a:rPr lang="en-US" dirty="0" smtClean="0">
                <a:latin typeface="Book Antiqua" pitchFamily="18" charset="0"/>
              </a:rPr>
              <a:t>C</a:t>
            </a:r>
            <a:r>
              <a:rPr lang="en-US" dirty="0" smtClean="0">
                <a:latin typeface="Book Antiqua" pitchFamily="18" charset="0"/>
              </a:rPr>
              <a:t>ommissioned </a:t>
            </a:r>
            <a:r>
              <a:rPr lang="en-US" dirty="0" smtClean="0">
                <a:latin typeface="Book Antiqua" pitchFamily="18" charset="0"/>
              </a:rPr>
              <a:t>by </a:t>
            </a:r>
            <a:r>
              <a:rPr lang="en-US" dirty="0" err="1" smtClean="0">
                <a:latin typeface="Book Antiqua" pitchFamily="18" charset="0"/>
              </a:rPr>
              <a:t>by</a:t>
            </a:r>
            <a:r>
              <a:rPr lang="en-US" dirty="0" smtClean="0">
                <a:latin typeface="Book Antiqua" pitchFamily="18" charset="0"/>
              </a:rPr>
              <a:t> Khan-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Jahan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Junan</a:t>
            </a:r>
            <a:r>
              <a:rPr lang="en-US" dirty="0" smtClean="0">
                <a:latin typeface="Book Antiqua" pitchFamily="18" charset="0"/>
              </a:rPr>
              <a:t> Shah, vizier to the </a:t>
            </a:r>
            <a:r>
              <a:rPr lang="en-US" dirty="0" err="1" smtClean="0">
                <a:latin typeface="Book Antiqua" pitchFamily="18" charset="0"/>
              </a:rPr>
              <a:t>Tughluq</a:t>
            </a:r>
            <a:r>
              <a:rPr lang="en-US" dirty="0" smtClean="0">
                <a:latin typeface="Book Antiqua" pitchFamily="18" charset="0"/>
              </a:rPr>
              <a:t> Sultan </a:t>
            </a:r>
            <a:r>
              <a:rPr lang="en-US" dirty="0" err="1" smtClean="0">
                <a:latin typeface="Book Antiqua" pitchFamily="18" charset="0"/>
              </a:rPr>
              <a:t>Firoz</a:t>
            </a:r>
            <a:r>
              <a:rPr lang="en-US" dirty="0" smtClean="0">
                <a:latin typeface="Book Antiqua" pitchFamily="18" charset="0"/>
              </a:rPr>
              <a:t> Shah (reg. 1351-1388). 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Khirki</a:t>
            </a:r>
            <a:r>
              <a:rPr lang="en-US" dirty="0" smtClean="0">
                <a:latin typeface="Book Antiqua" pitchFamily="18" charset="0"/>
              </a:rPr>
              <a:t>, named for the perforated windows, or </a:t>
            </a:r>
            <a:r>
              <a:rPr lang="en-US" dirty="0" err="1" smtClean="0">
                <a:latin typeface="Book Antiqua" pitchFamily="18" charset="0"/>
              </a:rPr>
              <a:t>khirkis</a:t>
            </a:r>
            <a:r>
              <a:rPr lang="en-US" dirty="0" smtClean="0">
                <a:latin typeface="Book Antiqua" pitchFamily="18" charset="0"/>
              </a:rPr>
              <a:t>, that decorate the upper </a:t>
            </a:r>
            <a:r>
              <a:rPr lang="en-US" dirty="0" smtClean="0">
                <a:latin typeface="Book Antiqua" pitchFamily="18" charset="0"/>
              </a:rPr>
              <a:t>floors</a:t>
            </a: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has four open courtyards that provide light and ventilation to the internal prayer spaces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r>
              <a:rPr lang="en-US" dirty="0" smtClean="0">
                <a:latin typeface="Book Antiqua" pitchFamily="18" charset="0"/>
              </a:rPr>
              <a:t>Occupying an area of 87 square meters, the mosque is built on a raised platform with arched recessed openings (</a:t>
            </a:r>
            <a:r>
              <a:rPr lang="en-US" i="1" dirty="0" err="1" smtClean="0">
                <a:latin typeface="Book Antiqua" pitchFamily="18" charset="0"/>
              </a:rPr>
              <a:t>taikhana</a:t>
            </a:r>
            <a:r>
              <a:rPr lang="en-US" dirty="0" smtClean="0">
                <a:latin typeface="Book Antiqua" pitchFamily="18" charset="0"/>
              </a:rPr>
              <a:t>) that is 3 meters in height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r>
              <a:rPr lang="en-US" dirty="0" smtClean="0">
                <a:latin typeface="Book Antiqua" pitchFamily="18" charset="0"/>
              </a:rPr>
              <a:t>Unlike an open courtyard (hypostyle) congregational mosque, 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s </a:t>
            </a:r>
            <a:r>
              <a:rPr lang="en-US" dirty="0" smtClean="0">
                <a:latin typeface="Book Antiqua" pitchFamily="18" charset="0"/>
              </a:rPr>
              <a:t>square in plan, subdivided into quarters; each quarter has its own inner courtyard.</a:t>
            </a:r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Shish </a:t>
            </a:r>
            <a:r>
              <a:rPr lang="en-US" dirty="0" err="1" smtClean="0"/>
              <a:t>gumbad</a:t>
            </a:r>
            <a:r>
              <a:rPr lang="en-US" dirty="0" smtClean="0"/>
              <a:t> tomb</a:t>
            </a:r>
            <a:endParaRPr lang="en-US" dirty="0"/>
          </a:p>
        </p:txBody>
      </p:sp>
      <p:pic>
        <p:nvPicPr>
          <p:cNvPr id="3074" name="Picture 2" descr="C:\Users\Stud\Downloads\shisha-gumbad-is-a-tomb-in-new-delhi-from-the-last-lineage-of-the-fmx2k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34344"/>
            <a:ext cx="6096000" cy="425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Book Antiqua" pitchFamily="18" charset="0"/>
              </a:rPr>
              <a:t>Located in Lodi Garden, Delhi</a:t>
            </a:r>
          </a:p>
          <a:p>
            <a:r>
              <a:rPr lang="en-US" dirty="0" smtClean="0">
                <a:latin typeface="Book Antiqua" pitchFamily="18" charset="0"/>
              </a:rPr>
              <a:t>Architecturally</a:t>
            </a:r>
            <a:r>
              <a:rPr lang="en-US" dirty="0" smtClean="0">
                <a:latin typeface="Book Antiqua" pitchFamily="18" charset="0"/>
              </a:rPr>
              <a:t>, this tomb follows the pattern of square Lodi tombs with a double </a:t>
            </a:r>
            <a:r>
              <a:rPr lang="en-US" dirty="0" err="1" smtClean="0">
                <a:latin typeface="Book Antiqua" pitchFamily="18" charset="0"/>
              </a:rPr>
              <a:t>storeyed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appearance.</a:t>
            </a: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The ceiling is decorated with incised plaster work containing floral designs and </a:t>
            </a:r>
            <a:r>
              <a:rPr lang="en-US" dirty="0" err="1" smtClean="0">
                <a:latin typeface="Book Antiqua" pitchFamily="18" charset="0"/>
              </a:rPr>
              <a:t>Quranic</a:t>
            </a:r>
            <a:r>
              <a:rPr lang="en-US" dirty="0" smtClean="0">
                <a:latin typeface="Book Antiqua" pitchFamily="18" charset="0"/>
              </a:rPr>
              <a:t> inscriptions. 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Originally</a:t>
            </a:r>
            <a:r>
              <a:rPr lang="en-US" dirty="0" smtClean="0">
                <a:latin typeface="Book Antiqua" pitchFamily="18" charset="0"/>
              </a:rPr>
              <a:t>, the monument was richly decorated with blue tiles. 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It </a:t>
            </a:r>
            <a:r>
              <a:rPr lang="en-US" dirty="0" smtClean="0">
                <a:latin typeface="Book Antiqua" pitchFamily="18" charset="0"/>
              </a:rPr>
              <a:t>is not known who lies buried. here. It was perhaps built during </a:t>
            </a:r>
            <a:r>
              <a:rPr lang="en-US" dirty="0" err="1" smtClean="0">
                <a:latin typeface="Book Antiqua" pitchFamily="18" charset="0"/>
              </a:rPr>
              <a:t>Sikandar</a:t>
            </a:r>
            <a:r>
              <a:rPr lang="en-US" dirty="0" smtClean="0">
                <a:latin typeface="Book Antiqua" pitchFamily="18" charset="0"/>
              </a:rPr>
              <a:t> Lodi's reign (A.D. 1489-1517)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Purana</a:t>
            </a:r>
            <a:r>
              <a:rPr lang="en-US" dirty="0" smtClean="0"/>
              <a:t> </a:t>
            </a:r>
            <a:r>
              <a:rPr lang="en-US" dirty="0" err="1" smtClean="0"/>
              <a:t>Quila</a:t>
            </a:r>
            <a:endParaRPr lang="en-US" dirty="0"/>
          </a:p>
        </p:txBody>
      </p:sp>
      <p:pic>
        <p:nvPicPr>
          <p:cNvPr id="4098" name="Picture 2" descr="C:\Users\Stud\Downloads\11a44f20-c831-480e-8b08-741e8109f089-2060x1369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67051" y="1600200"/>
            <a:ext cx="680989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Book Antiqua" pitchFamily="18" charset="0"/>
              </a:rPr>
              <a:t>Delhi’s </a:t>
            </a:r>
            <a:r>
              <a:rPr lang="en-US" dirty="0" smtClean="0">
                <a:latin typeface="Book Antiqua" pitchFamily="18" charset="0"/>
              </a:rPr>
              <a:t>history is often spoken of in terms of its seven </a:t>
            </a:r>
            <a:r>
              <a:rPr lang="en-US" dirty="0" smtClean="0">
                <a:latin typeface="Book Antiqua" pitchFamily="18" charset="0"/>
              </a:rPr>
              <a:t>cities</a:t>
            </a:r>
          </a:p>
          <a:p>
            <a:r>
              <a:rPr lang="en-US" dirty="0" smtClean="0">
                <a:latin typeface="Book Antiqua" pitchFamily="18" charset="0"/>
              </a:rPr>
              <a:t>The sixth Delhi is the </a:t>
            </a:r>
            <a:r>
              <a:rPr lang="en-US" dirty="0" err="1" smtClean="0">
                <a:latin typeface="Book Antiqua" pitchFamily="18" charset="0"/>
              </a:rPr>
              <a:t>Purana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Qila</a:t>
            </a:r>
            <a:r>
              <a:rPr lang="en-US" dirty="0" smtClean="0">
                <a:latin typeface="Book Antiqua" pitchFamily="18" charset="0"/>
              </a:rPr>
              <a:t>, or Old Fort, a 16th-century stone fort near the eastern edge of the </a:t>
            </a:r>
            <a:r>
              <a:rPr lang="en-US" dirty="0" smtClean="0">
                <a:latin typeface="Book Antiqua" pitchFamily="18" charset="0"/>
              </a:rPr>
              <a:t>city</a:t>
            </a:r>
          </a:p>
          <a:p>
            <a:r>
              <a:rPr lang="en-US" dirty="0" smtClean="0">
                <a:latin typeface="Book Antiqua" pitchFamily="18" charset="0"/>
              </a:rPr>
              <a:t>The walls of the </a:t>
            </a:r>
            <a:r>
              <a:rPr lang="en-US" dirty="0" err="1" smtClean="0">
                <a:latin typeface="Book Antiqua" pitchFamily="18" charset="0"/>
              </a:rPr>
              <a:t>Qila</a:t>
            </a:r>
            <a:r>
              <a:rPr lang="en-US" dirty="0" smtClean="0">
                <a:latin typeface="Book Antiqua" pitchFamily="18" charset="0"/>
              </a:rPr>
              <a:t>, and the few structures within 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a </a:t>
            </a:r>
            <a:r>
              <a:rPr lang="en-US" dirty="0" err="1" smtClean="0">
                <a:latin typeface="Book Antiqua" pitchFamily="18" charset="0"/>
              </a:rPr>
              <a:t>stepwell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a squat tower used as a library-cum-observatory, and a fine mosque </a:t>
            </a:r>
            <a:r>
              <a:rPr lang="en-US" dirty="0" smtClean="0">
                <a:latin typeface="Book Antiqua" pitchFamily="18" charset="0"/>
              </a:rPr>
              <a:t>–</a:t>
            </a:r>
          </a:p>
          <a:p>
            <a:r>
              <a:rPr lang="en-US" dirty="0" smtClean="0">
                <a:latin typeface="Book Antiqua" pitchFamily="18" charset="0"/>
              </a:rPr>
              <a:t>are </a:t>
            </a:r>
            <a:r>
              <a:rPr lang="en-US" dirty="0" smtClean="0">
                <a:latin typeface="Book Antiqua" pitchFamily="18" charset="0"/>
              </a:rPr>
              <a:t>attributed to the </a:t>
            </a:r>
            <a:r>
              <a:rPr lang="en-US" dirty="0" err="1" smtClean="0">
                <a:latin typeface="Book Antiqua" pitchFamily="18" charset="0"/>
              </a:rPr>
              <a:t>Mughal</a:t>
            </a:r>
            <a:r>
              <a:rPr lang="en-US" dirty="0" smtClean="0">
                <a:latin typeface="Book Antiqua" pitchFamily="18" charset="0"/>
              </a:rPr>
              <a:t> emperor </a:t>
            </a:r>
            <a:r>
              <a:rPr lang="en-US" dirty="0" err="1" smtClean="0">
                <a:latin typeface="Book Antiqua" pitchFamily="18" charset="0"/>
              </a:rPr>
              <a:t>Humayun</a:t>
            </a:r>
            <a:r>
              <a:rPr lang="en-US" dirty="0" smtClean="0">
                <a:latin typeface="Book Antiqua" pitchFamily="18" charset="0"/>
              </a:rPr>
              <a:t> and the Afghan </a:t>
            </a:r>
            <a:r>
              <a:rPr lang="en-US" dirty="0" err="1" smtClean="0">
                <a:latin typeface="Book Antiqua" pitchFamily="18" charset="0"/>
              </a:rPr>
              <a:t>Sher</a:t>
            </a:r>
            <a:r>
              <a:rPr lang="en-US" dirty="0" smtClean="0">
                <a:latin typeface="Book Antiqua" pitchFamily="18" charset="0"/>
              </a:rPr>
              <a:t> Shah </a:t>
            </a:r>
            <a:r>
              <a:rPr lang="en-US" dirty="0" err="1" smtClean="0">
                <a:latin typeface="Book Antiqua" pitchFamily="18" charset="0"/>
              </a:rPr>
              <a:t>Suri</a:t>
            </a:r>
            <a:r>
              <a:rPr lang="en-US" dirty="0" smtClean="0">
                <a:latin typeface="Book Antiqua" pitchFamily="18" charset="0"/>
              </a:rPr>
              <a:t> (‘The Lion King’)</a:t>
            </a:r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Stud\Downloads\history-of-islamic-architecture-8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57200"/>
            <a:ext cx="7457017" cy="5592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Qutb</a:t>
            </a:r>
            <a:r>
              <a:rPr lang="en-US" dirty="0" smtClean="0"/>
              <a:t> </a:t>
            </a:r>
            <a:r>
              <a:rPr lang="en-US" dirty="0" err="1" smtClean="0"/>
              <a:t>Minar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Construction of </a:t>
            </a:r>
            <a:r>
              <a:rPr lang="en-US" dirty="0" err="1" smtClean="0"/>
              <a:t>Qutb</a:t>
            </a:r>
            <a:r>
              <a:rPr lang="en-US" dirty="0" smtClean="0"/>
              <a:t> </a:t>
            </a:r>
            <a:r>
              <a:rPr lang="en-US" dirty="0" err="1" smtClean="0"/>
              <a:t>Minar</a:t>
            </a:r>
            <a:r>
              <a:rPr lang="en-US" dirty="0" smtClean="0"/>
              <a:t> was intended as a Victory Tower, to celebrate the victory of Mohammed </a:t>
            </a:r>
            <a:r>
              <a:rPr lang="en-US" dirty="0" err="1" smtClean="0"/>
              <a:t>Ghori</a:t>
            </a:r>
            <a:r>
              <a:rPr lang="en-US" dirty="0" smtClean="0"/>
              <a:t> over </a:t>
            </a:r>
            <a:r>
              <a:rPr lang="en-US" dirty="0" err="1" smtClean="0"/>
              <a:t>Rajput</a:t>
            </a:r>
            <a:r>
              <a:rPr lang="en-US" dirty="0" smtClean="0"/>
              <a:t> king, </a:t>
            </a:r>
            <a:r>
              <a:rPr lang="en-US" dirty="0" err="1" smtClean="0"/>
              <a:t>Prithviraj</a:t>
            </a:r>
            <a:r>
              <a:rPr lang="en-US" dirty="0" smtClean="0"/>
              <a:t> </a:t>
            </a:r>
            <a:r>
              <a:rPr lang="en-US" dirty="0" err="1" smtClean="0"/>
              <a:t>Chauhan</a:t>
            </a:r>
            <a:r>
              <a:rPr lang="en-US" dirty="0" smtClean="0"/>
              <a:t>, in</a:t>
            </a:r>
            <a:r>
              <a:rPr lang="en-US" b="1" dirty="0" smtClean="0"/>
              <a:t> 1192 AD</a:t>
            </a:r>
            <a:r>
              <a:rPr lang="en-US" dirty="0" smtClean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By his viceroy, </a:t>
            </a:r>
            <a:r>
              <a:rPr lang="en-US" dirty="0" err="1" smtClean="0"/>
              <a:t>Qutbuddin</a:t>
            </a:r>
            <a:r>
              <a:rPr lang="en-US" dirty="0" smtClean="0"/>
              <a:t> </a:t>
            </a:r>
            <a:r>
              <a:rPr lang="en-US" dirty="0" err="1" smtClean="0"/>
              <a:t>Aibak</a:t>
            </a:r>
            <a:r>
              <a:rPr lang="en-US" dirty="0" smtClean="0"/>
              <a:t>, who later became the first Sultan of Delhi of </a:t>
            </a:r>
            <a:r>
              <a:rPr lang="en-US" dirty="0" err="1" smtClean="0"/>
              <a:t>Mamluk</a:t>
            </a:r>
            <a:r>
              <a:rPr lang="en-US" dirty="0" smtClean="0"/>
              <a:t> dynasty.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After the death of the commissioner, the </a:t>
            </a:r>
            <a:r>
              <a:rPr lang="en-US" dirty="0" err="1" smtClean="0"/>
              <a:t>Minar</a:t>
            </a:r>
            <a:r>
              <a:rPr lang="en-US" dirty="0" smtClean="0"/>
              <a:t> was added upon by his successor </a:t>
            </a:r>
            <a:r>
              <a:rPr lang="en-US" dirty="0" err="1" smtClean="0"/>
              <a:t>Iltutmish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later by </a:t>
            </a:r>
            <a:r>
              <a:rPr lang="en-US" dirty="0" err="1" smtClean="0"/>
              <a:t>Firoz</a:t>
            </a:r>
            <a:r>
              <a:rPr lang="en-US" dirty="0" smtClean="0"/>
              <a:t> Shah </a:t>
            </a:r>
            <a:r>
              <a:rPr lang="en-US" dirty="0" err="1" smtClean="0"/>
              <a:t>Tughlaq</a:t>
            </a:r>
            <a:r>
              <a:rPr lang="en-US" dirty="0" smtClean="0"/>
              <a:t>, a </a:t>
            </a:r>
            <a:r>
              <a:rPr lang="en-US" dirty="0" err="1" smtClean="0"/>
              <a:t>Tughlaq</a:t>
            </a:r>
            <a:r>
              <a:rPr lang="en-US" dirty="0" smtClean="0"/>
              <a:t> dynasty, Sultan of Delhi in 1368 AD.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Qutb</a:t>
            </a:r>
            <a:r>
              <a:rPr lang="en-US" dirty="0" smtClean="0"/>
              <a:t> </a:t>
            </a:r>
            <a:r>
              <a:rPr lang="en-US" dirty="0" err="1" smtClean="0"/>
              <a:t>Minar</a:t>
            </a:r>
            <a:r>
              <a:rPr lang="en-US" dirty="0" smtClean="0"/>
              <a:t> is perhaps the tallest brick minaret in the world, inspired by the Minaret of Jam in Afghanistan</a:t>
            </a:r>
          </a:p>
          <a:p>
            <a:r>
              <a:rPr lang="en-US" dirty="0" smtClean="0"/>
              <a:t>It is an important example of early Afghan architecture, which later evolved into Indo-Islamic Architecture.</a:t>
            </a:r>
          </a:p>
          <a:p>
            <a:r>
              <a:rPr lang="en-US" dirty="0" err="1" smtClean="0"/>
              <a:t>Qutb</a:t>
            </a:r>
            <a:r>
              <a:rPr lang="en-US" dirty="0" smtClean="0"/>
              <a:t> </a:t>
            </a:r>
            <a:r>
              <a:rPr lang="en-US" dirty="0" err="1" smtClean="0"/>
              <a:t>Minar</a:t>
            </a:r>
            <a:r>
              <a:rPr lang="en-US" dirty="0" smtClean="0"/>
              <a:t> is 72.5 </a:t>
            </a:r>
            <a:r>
              <a:rPr lang="en-US" dirty="0" err="1" smtClean="0"/>
              <a:t>metres</a:t>
            </a:r>
            <a:r>
              <a:rPr lang="en-US" dirty="0" smtClean="0"/>
              <a:t> (239 ft) high, has five distinct </a:t>
            </a:r>
            <a:r>
              <a:rPr lang="en-US" dirty="0" err="1" smtClean="0"/>
              <a:t>storeys</a:t>
            </a:r>
            <a:r>
              <a:rPr lang="en-US" dirty="0" smtClean="0"/>
              <a:t>, each marked by a projecting balcony carried on </a:t>
            </a:r>
            <a:r>
              <a:rPr lang="en-US" dirty="0" err="1" smtClean="0"/>
              <a:t>muqarnas</a:t>
            </a:r>
            <a:r>
              <a:rPr lang="en-US" dirty="0" smtClean="0"/>
              <a:t> corbel and tapers from a diameter 14.3 </a:t>
            </a:r>
            <a:r>
              <a:rPr lang="en-US" dirty="0" err="1" smtClean="0"/>
              <a:t>metres</a:t>
            </a:r>
            <a:r>
              <a:rPr lang="en-US" dirty="0" smtClean="0"/>
              <a:t> at the base to 2.7 </a:t>
            </a:r>
            <a:r>
              <a:rPr lang="en-US" dirty="0" err="1" smtClean="0"/>
              <a:t>metres</a:t>
            </a:r>
            <a:r>
              <a:rPr lang="en-US" dirty="0" smtClean="0"/>
              <a:t> at the top, which is 379 steps away.</a:t>
            </a:r>
          </a:p>
          <a:p>
            <a:r>
              <a:rPr lang="en-US" dirty="0" smtClean="0"/>
              <a:t> It is listed as a UNESCO World Heritage Site along with surrounding buildings and monuments.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Stud\Downloads\886px-Qutab_Minar_mausoleu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28368" y="0"/>
            <a:ext cx="5934432" cy="6856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248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Alai </a:t>
            </a:r>
            <a:r>
              <a:rPr lang="en-US" dirty="0" err="1" smtClean="0"/>
              <a:t>Darwaza</a:t>
            </a:r>
            <a:r>
              <a:rPr lang="en-US" dirty="0" smtClean="0"/>
              <a:t> is the main gateway from southern side of the </a:t>
            </a:r>
            <a:r>
              <a:rPr lang="en-US" dirty="0" err="1" smtClean="0"/>
              <a:t>Quwwat</a:t>
            </a:r>
            <a:r>
              <a:rPr lang="en-US" dirty="0" smtClean="0"/>
              <a:t>-</a:t>
            </a:r>
            <a:r>
              <a:rPr lang="en-US" dirty="0" err="1" smtClean="0"/>
              <a:t>ul</a:t>
            </a:r>
            <a:r>
              <a:rPr lang="en-US" dirty="0" smtClean="0"/>
              <a:t>-Islam Mosque. </a:t>
            </a:r>
          </a:p>
          <a:p>
            <a:r>
              <a:rPr lang="en-US" dirty="0" smtClean="0"/>
              <a:t>It was built by the second </a:t>
            </a:r>
            <a:r>
              <a:rPr lang="en-US" dirty="0" err="1" smtClean="0"/>
              <a:t>Khilji</a:t>
            </a:r>
            <a:r>
              <a:rPr lang="en-US" dirty="0" smtClean="0"/>
              <a:t> Sultan of Delhi, Ala-</a:t>
            </a:r>
            <a:r>
              <a:rPr lang="en-US" dirty="0" err="1" smtClean="0"/>
              <a:t>ud</a:t>
            </a:r>
            <a:r>
              <a:rPr lang="en-US" dirty="0" smtClean="0"/>
              <a:t>-din </a:t>
            </a:r>
            <a:r>
              <a:rPr lang="en-US" dirty="0" err="1" smtClean="0"/>
              <a:t>Khilji</a:t>
            </a:r>
            <a:r>
              <a:rPr lang="en-US" dirty="0" smtClean="0"/>
              <a:t> in 1311 AD.</a:t>
            </a:r>
          </a:p>
          <a:p>
            <a:pPr>
              <a:buNone/>
            </a:pPr>
            <a:r>
              <a:rPr lang="en-US" dirty="0" err="1" smtClean="0"/>
              <a:t>Quwwat</a:t>
            </a:r>
            <a:r>
              <a:rPr lang="en-US" dirty="0" smtClean="0"/>
              <a:t>-</a:t>
            </a:r>
            <a:r>
              <a:rPr lang="en-US" dirty="0" err="1" smtClean="0"/>
              <a:t>ul</a:t>
            </a:r>
            <a:r>
              <a:rPr lang="en-US" dirty="0" smtClean="0"/>
              <a:t>-Islam Mosque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Located north-east of </a:t>
            </a:r>
            <a:r>
              <a:rPr lang="en-US" dirty="0" err="1" smtClean="0"/>
              <a:t>minar</a:t>
            </a:r>
            <a:r>
              <a:rPr lang="en-US" dirty="0" smtClean="0"/>
              <a:t> was built by </a:t>
            </a:r>
            <a:r>
              <a:rPr lang="en-US" dirty="0" err="1" smtClean="0"/>
              <a:t>Qutbu'd</a:t>
            </a:r>
            <a:r>
              <a:rPr lang="en-US" dirty="0" smtClean="0"/>
              <a:t>-Din </a:t>
            </a:r>
            <a:r>
              <a:rPr lang="en-US" dirty="0" err="1" smtClean="0"/>
              <a:t>Aibak</a:t>
            </a:r>
            <a:r>
              <a:rPr lang="en-US" dirty="0" smtClean="0"/>
              <a:t> in AD 1198.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is the earliest extant mosque built by the Delhi Sultans.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It consists of a rectangular courtyard enclosed by cloisters, erected with the carved columns and architectural members of 27 Hindu and </a:t>
            </a:r>
            <a:r>
              <a:rPr lang="en-US" dirty="0" err="1" smtClean="0"/>
              <a:t>Jaina</a:t>
            </a:r>
            <a:r>
              <a:rPr lang="en-US" dirty="0" smtClean="0"/>
              <a:t> temples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which were demolished by </a:t>
            </a:r>
            <a:r>
              <a:rPr lang="en-US" dirty="0" err="1" smtClean="0"/>
              <a:t>Qutbu'd</a:t>
            </a:r>
            <a:r>
              <a:rPr lang="en-US" dirty="0" smtClean="0"/>
              <a:t>-Din </a:t>
            </a:r>
            <a:r>
              <a:rPr lang="en-US" dirty="0" err="1" smtClean="0"/>
              <a:t>Aibak</a:t>
            </a:r>
            <a:r>
              <a:rPr lang="en-US" dirty="0" smtClean="0"/>
              <a:t> as recorded in his inscription on the main eastern entrance. </a:t>
            </a:r>
            <a:endParaRPr lang="en-US" dirty="0"/>
          </a:p>
        </p:txBody>
      </p:sp>
      <p:pic>
        <p:nvPicPr>
          <p:cNvPr id="3074" name="Picture 2" descr="C:\Users\Stud\Downloads\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5343525"/>
            <a:ext cx="2686050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Iron Pillar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4</a:t>
            </a:r>
            <a:r>
              <a:rPr lang="en-US" baseline="30000" dirty="0" smtClean="0"/>
              <a:t>th</a:t>
            </a:r>
            <a:r>
              <a:rPr lang="en-US" dirty="0" smtClean="0"/>
              <a:t>-century pillar, originally made as a flagstaff in Vishnu’s </a:t>
            </a:r>
            <a:r>
              <a:rPr lang="en-US" dirty="0" err="1" smtClean="0"/>
              <a:t>honour</a:t>
            </a:r>
            <a:r>
              <a:rPr lang="en-US" dirty="0" smtClean="0"/>
              <a:t>, is a tribute to ancient Indian metallurgy. </a:t>
            </a:r>
          </a:p>
          <a:p>
            <a:r>
              <a:rPr lang="en-US" dirty="0" smtClean="0"/>
              <a:t>This 7m-high pillar stands in the courtyard of the mosque and it was here a long time prior to the mosque’s construction. </a:t>
            </a:r>
          </a:p>
          <a:p>
            <a:r>
              <a:rPr lang="en-US" dirty="0" smtClean="0"/>
              <a:t>A six-line Sanskrit inscription indicates that it was initially erected outside a Vishnu temple, possibly in Bihar, and was raised in memory of Chandragupta II, who ruled from AD 375 to 413.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Stud\Downloads\qutb-complex-696x48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"/>
            <a:ext cx="7729726" cy="5364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Mausoleum of </a:t>
            </a:r>
            <a:r>
              <a:rPr lang="en-US" b="1" dirty="0" err="1" smtClean="0"/>
              <a:t>Ghiyath</a:t>
            </a:r>
            <a:r>
              <a:rPr lang="en-US" b="1" dirty="0" smtClean="0"/>
              <a:t> al-Din </a:t>
            </a:r>
            <a:r>
              <a:rPr lang="en-US" b="1" dirty="0" err="1" smtClean="0"/>
              <a:t>Tughluq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686800" cy="61722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 usually stone building with places </a:t>
            </a:r>
            <a:r>
              <a:rPr lang="en-US" dirty="0" smtClean="0"/>
              <a:t>for entombment </a:t>
            </a:r>
            <a:r>
              <a:rPr lang="en-US" dirty="0" smtClean="0"/>
              <a:t>of the dead above ground</a:t>
            </a:r>
            <a:endParaRPr lang="en-US" dirty="0"/>
          </a:p>
        </p:txBody>
      </p:sp>
      <p:pic>
        <p:nvPicPr>
          <p:cNvPr id="1026" name="Picture 2" descr="C:\Users\Stud\Downloads\IMG147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60175"/>
            <a:ext cx="6172200" cy="4235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746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Islamic Architecture</vt:lpstr>
      <vt:lpstr>Slide 2</vt:lpstr>
      <vt:lpstr>Qutb Minar</vt:lpstr>
      <vt:lpstr>Slide 4</vt:lpstr>
      <vt:lpstr>Slide 5</vt:lpstr>
      <vt:lpstr>Slide 6</vt:lpstr>
      <vt:lpstr>Iron Pillar</vt:lpstr>
      <vt:lpstr>Slide 8</vt:lpstr>
      <vt:lpstr>Mausoleum of Ghiyath al-Din Tughluq  </vt:lpstr>
      <vt:lpstr>Slide 10</vt:lpstr>
      <vt:lpstr>Khirki Masjid</vt:lpstr>
      <vt:lpstr>Slide 12</vt:lpstr>
      <vt:lpstr>Shish gumbad tomb</vt:lpstr>
      <vt:lpstr>Slide 14</vt:lpstr>
      <vt:lpstr>Purana Quila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 Architecture</dc:title>
  <dc:creator>Stud</dc:creator>
  <cp:lastModifiedBy>Stud</cp:lastModifiedBy>
  <cp:revision>14</cp:revision>
  <dcterms:created xsi:type="dcterms:W3CDTF">2006-08-16T00:00:00Z</dcterms:created>
  <dcterms:modified xsi:type="dcterms:W3CDTF">2018-03-05T05:33:18Z</dcterms:modified>
</cp:coreProperties>
</file>